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Source Sans Pro"/>
      <p:regular r:id="rId26"/>
      <p:bold r:id="rId27"/>
      <p:italic r:id="rId28"/>
      <p:boldItalic r:id="rId29"/>
    </p:embeddedFont>
    <p:embeddedFont>
      <p:font typeface="Comfortaa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2" roundtripDataSignature="AMtx7miQizbL+Tunp0WTHYL2r/Z4nnLy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SansPro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SourceSansPro-italic.fntdata"/><Relationship Id="rId27" Type="http://schemas.openxmlformats.org/officeDocument/2006/relationships/font" Target="fonts/SourceSans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ourceSansPr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omfortaa-bold.fntdata"/><Relationship Id="rId30" Type="http://schemas.openxmlformats.org/officeDocument/2006/relationships/font" Target="fonts/Comfortaa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b38a7e33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11b38a7e33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b38a7e33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1b38a7e33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25ade12a8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125ade12a8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25ade12a8e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125ade12a8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2558ef90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2558ef90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2558ef900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2558ef900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2558ef900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2558ef900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25845968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125845968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25845968a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125845968a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25845968a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g125845968a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25ade12a8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g125ade12a8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4d54ba66f_0_274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g124d54ba66f_0_274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g124d54ba66f_0_274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g124d54ba66f_0_274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g124d54ba66f_0_27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124d54ba66f_0_280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g124d54ba66f_0_28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124d54ba66f_0_283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g124d54ba66f_0_283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g124d54ba66f_0_28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g124d54ba66f_0_28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g124d54ba66f_0_28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24d54ba66f_0_289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124d54ba66f_0_289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g124d54ba66f_0_28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g124d54ba66f_0_289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g124d54ba66f_0_289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g124d54ba66f_0_28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124d54ba66f_0_29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g124d54ba66f_0_29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124d54ba66f_0_29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g124d54ba66f_0_29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24d54ba66f_0_301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g124d54ba66f_0_301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g124d54ba66f_0_301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g124d54ba66f_0_301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g124d54ba66f_0_30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24d54ba66f_0_307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g124d54ba66f_0_30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4d54ba66f_0_310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g124d54ba66f_0_310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g124d54ba66f_0_3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g124d54ba66f_0_310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g124d54ba66f_0_3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g124d54ba66f_0_3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24d54ba66f_0_317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124d54ba66f_0_317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124d54ba66f_0_317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g124d54ba66f_0_3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4d54ba66f_0_322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g124d54ba66f_0_322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g124d54ba66f_0_3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24d54ba66f_0_32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24d54ba66f_0_27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g124d54ba66f_0_27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g124d54ba66f_0_27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jpg"/><Relationship Id="rId5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Relationship Id="rId4" Type="http://schemas.openxmlformats.org/officeDocument/2006/relationships/hyperlink" Target="https://es.wikipedia.org/wiki/Suecia" TargetMode="External"/><Relationship Id="rId9" Type="http://schemas.openxmlformats.org/officeDocument/2006/relationships/image" Target="../media/image16.jpg"/><Relationship Id="rId5" Type="http://schemas.openxmlformats.org/officeDocument/2006/relationships/hyperlink" Target="https://es.wikipedia.org/wiki/Estocolmo" TargetMode="External"/><Relationship Id="rId6" Type="http://schemas.openxmlformats.org/officeDocument/2006/relationships/hyperlink" Target="https://es.wikipedia.org/wiki/Suecia" TargetMode="External"/><Relationship Id="rId7" Type="http://schemas.openxmlformats.org/officeDocument/2006/relationships/hyperlink" Target="https://es.wikipedia.org/wiki/Gotemburgo" TargetMode="External"/><Relationship Id="rId8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hyperlink" Target="https://hmong.es/wiki/Biotechnology" TargetMode="External"/><Relationship Id="rId10" Type="http://schemas.openxmlformats.org/officeDocument/2006/relationships/hyperlink" Target="https://hmong.es/wiki/Biomedicine" TargetMode="External"/><Relationship Id="rId13" Type="http://schemas.openxmlformats.org/officeDocument/2006/relationships/hyperlink" Target="https://hmong.es/wiki/Chalmers_University_of_Technology" TargetMode="External"/><Relationship Id="rId12" Type="http://schemas.openxmlformats.org/officeDocument/2006/relationships/hyperlink" Target="https://hmong.es/wiki/University_of_Gothenbur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hyperlink" Target="https://es.wikipedia.org/wiki/Cascada" TargetMode="External"/><Relationship Id="rId9" Type="http://schemas.openxmlformats.org/officeDocument/2006/relationships/hyperlink" Target="https://hmong.es/wiki/Pharmaceutical" TargetMode="External"/><Relationship Id="rId15" Type="http://schemas.openxmlformats.org/officeDocument/2006/relationships/hyperlink" Target="https://hmong.es/wiki/Microwave" TargetMode="External"/><Relationship Id="rId14" Type="http://schemas.openxmlformats.org/officeDocument/2006/relationships/hyperlink" Target="https://hmong.es/wiki/Microwave" TargetMode="External"/><Relationship Id="rId17" Type="http://schemas.openxmlformats.org/officeDocument/2006/relationships/image" Target="../media/image21.jpg"/><Relationship Id="rId16" Type="http://schemas.openxmlformats.org/officeDocument/2006/relationships/hyperlink" Target="https://hmong.es/wiki/Information_technology" TargetMode="External"/><Relationship Id="rId5" Type="http://schemas.openxmlformats.org/officeDocument/2006/relationships/hyperlink" Target="https://hmong.es/wiki/Windmill" TargetMode="External"/><Relationship Id="rId6" Type="http://schemas.openxmlformats.org/officeDocument/2006/relationships/hyperlink" Target="https://hmong.es/wiki/Windmill" TargetMode="External"/><Relationship Id="rId7" Type="http://schemas.openxmlformats.org/officeDocument/2006/relationships/hyperlink" Target="https://hmong.es/wiki/Industrialisation" TargetMode="External"/><Relationship Id="rId8" Type="http://schemas.openxmlformats.org/officeDocument/2006/relationships/hyperlink" Target="https://hmong.es/wiki/AstraZenec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hyperlink" Target="https://www.molndal.se/startsida/utbildning-och-barnomsorg/grundsarskola/katrinebergs-grundsarskola.html#:~:text=V%C3%A4lkommen%20till%20Katrinebergs%20grunds%C3%A4rskola%20som,b%C3%A5de%20sm%C3%A5%20och%20stora%20grupper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molndal.se/pedagog-molndal/bloggar/grundsarskolans-blogg.html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20.jpg"/><Relationship Id="rId5" Type="http://schemas.openxmlformats.org/officeDocument/2006/relationships/image" Target="../media/image25.png"/><Relationship Id="rId6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image" Target="../media/image31.png"/><Relationship Id="rId8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/>
          <p:nvPr>
            <p:ph type="ctrTitle"/>
          </p:nvPr>
        </p:nvSpPr>
        <p:spPr>
          <a:xfrm>
            <a:off x="480150" y="807800"/>
            <a:ext cx="8183700" cy="14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4480">
                <a:solidFill>
                  <a:srgbClr val="FFFF00"/>
                </a:solidFill>
              </a:rPr>
              <a:t>MOVILIDAD SUECIA</a:t>
            </a:r>
            <a:br>
              <a:rPr b="1" lang="es" sz="4480">
                <a:solidFill>
                  <a:srgbClr val="FFFF00"/>
                </a:solidFill>
              </a:rPr>
            </a:br>
            <a:r>
              <a:rPr b="1" lang="es" sz="4480">
                <a:solidFill>
                  <a:srgbClr val="FFFF00"/>
                </a:solidFill>
              </a:rPr>
              <a:t>PROYECTO ERASMUS + KA1</a:t>
            </a:r>
            <a:endParaRPr b="1" sz="4480">
              <a:solidFill>
                <a:srgbClr val="FFFF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4480">
                <a:solidFill>
                  <a:srgbClr val="FFFF00"/>
                </a:solidFill>
              </a:rPr>
              <a:t>Mayo 2022</a:t>
            </a:r>
            <a:endParaRPr b="1" sz="4480">
              <a:solidFill>
                <a:srgbClr val="FFFF00"/>
              </a:solidFill>
            </a:endParaRPr>
          </a:p>
        </p:txBody>
      </p:sp>
      <p:sp>
        <p:nvSpPr>
          <p:cNvPr id="68" name="Google Shape;68;p1"/>
          <p:cNvSpPr txBox="1"/>
          <p:nvPr>
            <p:ph idx="1" type="subTitle"/>
          </p:nvPr>
        </p:nvSpPr>
        <p:spPr>
          <a:xfrm>
            <a:off x="311700" y="3202500"/>
            <a:ext cx="85206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Char char="+"/>
            </a:pPr>
            <a:r>
              <a:rPr lang="es" sz="4000">
                <a:solidFill>
                  <a:srgbClr val="FFFF00"/>
                </a:solidFill>
                <a:highlight>
                  <a:srgbClr val="FF00FF"/>
                </a:highlight>
              </a:rPr>
              <a:t>OBSERVACIÓN + INCLUSIÓN</a:t>
            </a:r>
            <a:endParaRPr sz="4000">
              <a:solidFill>
                <a:srgbClr val="FFFF00"/>
              </a:solidFill>
              <a:highlight>
                <a:srgbClr val="FF00FF"/>
              </a:highlight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6400" y="4036450"/>
            <a:ext cx="2716375" cy="77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5125" y="4036450"/>
            <a:ext cx="3078600" cy="77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76075" y="1610900"/>
            <a:ext cx="1517649" cy="96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/>
          <p:nvPr>
            <p:ph type="title"/>
          </p:nvPr>
        </p:nvSpPr>
        <p:spPr>
          <a:xfrm>
            <a:off x="148400" y="3447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 sz="4000">
                <a:solidFill>
                  <a:srgbClr val="FFFF00"/>
                </a:solidFill>
              </a:rPr>
              <a:t>¿DÓNDE VAMOS?</a:t>
            </a:r>
            <a:endParaRPr sz="4000">
              <a:solidFill>
                <a:srgbClr val="FFFF00"/>
              </a:solidFill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3117825" y="1186550"/>
            <a:ext cx="7250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FFFF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8" name="Google Shape;7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1960" y="344750"/>
            <a:ext cx="2027415" cy="2217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2"/>
          <p:cNvSpPr txBox="1"/>
          <p:nvPr/>
        </p:nvSpPr>
        <p:spPr>
          <a:xfrm>
            <a:off x="2833625" y="1080825"/>
            <a:ext cx="3469500" cy="4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" sz="15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Gotemburgo</a:t>
            </a:r>
            <a:r>
              <a:rPr b="0" baseline="30000" i="0" lang="es" sz="15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0" i="0" lang="es" sz="15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es la segunda ciudad en importancia y tamaño de </a:t>
            </a:r>
            <a:r>
              <a:rPr b="0" i="0" lang="es" sz="1500" u="none" cap="none" strike="noStrike">
                <a:solidFill>
                  <a:schemeClr val="lt1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Suecia</a:t>
            </a:r>
            <a:r>
              <a:rPr b="0" i="0" lang="es" sz="15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, después de la capital, </a:t>
            </a:r>
            <a:r>
              <a:rPr b="0" i="0" lang="es" sz="1500" u="none" cap="none" strike="noStrike">
                <a:solidFill>
                  <a:schemeClr val="lt1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Estocolmo</a:t>
            </a:r>
            <a:r>
              <a:rPr b="0" i="0" lang="es" sz="15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endParaRPr b="0" i="0" sz="15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" sz="15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Mölndal</a:t>
            </a:r>
            <a:r>
              <a:rPr b="0" i="0" lang="es" sz="15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es una ciudad de </a:t>
            </a:r>
            <a:r>
              <a:rPr b="0" i="0" lang="es" sz="15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Suecia</a:t>
            </a:r>
            <a:r>
              <a:rPr b="0" i="0" lang="es" sz="15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, situada justo al sur-este de </a:t>
            </a:r>
            <a:r>
              <a:rPr b="0" i="0" lang="es" sz="15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Gotemburgo</a:t>
            </a:r>
            <a:r>
              <a:rPr b="0" i="0" lang="es" sz="15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b="0" i="0" sz="1500" u="none" cap="none" strike="noStrike">
              <a:solidFill>
                <a:schemeClr val="lt1"/>
              </a:solidFill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" sz="15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La población es 69 364 personas.</a:t>
            </a:r>
            <a:endParaRPr b="0" i="0" sz="1500" u="none" cap="none" strike="noStrike">
              <a:solidFill>
                <a:schemeClr val="lt1"/>
              </a:solidFill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" sz="15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Su moneda es la corona sueca (SEK).</a:t>
            </a:r>
            <a:endParaRPr b="0" i="0" sz="15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D5156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0" name="Google Shape;80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12975" y="400726"/>
            <a:ext cx="2370675" cy="433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1950" y="2913650"/>
            <a:ext cx="2027425" cy="202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g11b38a7e331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200" y="209150"/>
            <a:ext cx="2114475" cy="3177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11b38a7e331_0_5"/>
          <p:cNvSpPr txBox="1"/>
          <p:nvPr/>
        </p:nvSpPr>
        <p:spPr>
          <a:xfrm>
            <a:off x="2774613" y="481300"/>
            <a:ext cx="30000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Mölndal significa "Valle de los molinos". Las estrechas pero altas y largas </a:t>
            </a: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cascadas</a:t>
            </a: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de Kvarnby dieron la fuerza necesaria a los molinos de agua,que junto con los </a:t>
            </a: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molinos</a:t>
            </a: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de </a:t>
            </a: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viento</a:t>
            </a: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en las colinas, dieron origen a la temprana </a:t>
            </a: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industrialización</a:t>
            </a:r>
            <a:r>
              <a:rPr b="0" i="0" lang="es" sz="12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de Mölndal.</a:t>
            </a:r>
            <a:endParaRPr b="0" i="0" sz="1200" u="none" cap="none" strike="noStrike">
              <a:solidFill>
                <a:schemeClr val="lt1"/>
              </a:solidFill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8" name="Google Shape;88;g11b38a7e331_0_5"/>
          <p:cNvSpPr txBox="1"/>
          <p:nvPr/>
        </p:nvSpPr>
        <p:spPr>
          <a:xfrm>
            <a:off x="6035425" y="-21900"/>
            <a:ext cx="2763900" cy="47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Mölndal es  conocido por su alta concentración de empresas en ciencias de la vida.</a:t>
            </a:r>
            <a:endParaRPr b="0" i="0" sz="1300" u="none" cap="none" strike="noStrike">
              <a:solidFill>
                <a:schemeClr val="lt1"/>
              </a:solidFill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AstraZeneca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tiene uno de sus centros de investigación globales aquí con más de 3,100 empleados. </a:t>
            </a:r>
            <a:endParaRPr sz="1300">
              <a:solidFill>
                <a:schemeClr val="lt1"/>
              </a:solidFill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E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mpresas en áreas de investigación como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productos farmacéuticos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,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biomedicina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y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biotecnología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también se encuentran aquí. La proximidad a la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Universidad de Gotemburgo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y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 Universidad Tecnológica de Chalmers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, con sus parques tecnológicos, ha apoyado el desarrollo de otros sectores, como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tecnología de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microondas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y 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 tecnología de la información</a:t>
            </a:r>
            <a:r>
              <a:rPr b="0" i="0" lang="es" sz="13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 .</a:t>
            </a:r>
            <a:endParaRPr b="0" i="0" sz="1300" u="none" cap="none" strike="noStrike">
              <a:solidFill>
                <a:schemeClr val="lt1"/>
              </a:solidFill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9" name="Google Shape;89;g11b38a7e331_0_5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351675" y="2571750"/>
            <a:ext cx="3402275" cy="225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b38a7e331_0_16"/>
          <p:cNvSpPr txBox="1"/>
          <p:nvPr>
            <p:ph type="title"/>
          </p:nvPr>
        </p:nvSpPr>
        <p:spPr>
          <a:xfrm>
            <a:off x="1415600" y="306075"/>
            <a:ext cx="62472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4200"/>
              <a:buNone/>
            </a:pPr>
            <a:r>
              <a:rPr lang="es" sz="1700"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En Mölndal, los veranos son cómodos y parcialmente nublados y los inviernos son largos, muy fríos, nevados, ventosos y mayormente nublados. </a:t>
            </a:r>
            <a:endParaRPr sz="1700"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SzPts val="4200"/>
              <a:buNone/>
            </a:pPr>
            <a:r>
              <a:rPr lang="es" sz="1700">
                <a:highlight>
                  <a:schemeClr val="dk1"/>
                </a:highlight>
                <a:latin typeface="Comfortaa"/>
                <a:ea typeface="Comfortaa"/>
                <a:cs typeface="Comfortaa"/>
                <a:sym typeface="Comfortaa"/>
              </a:rPr>
              <a:t>Durante el transcurso del año, la temperatura generalmente varía de -3 °C a 20 °C y rara vez baja a menos de -11 °C o sube a más de 26 °C.</a:t>
            </a:r>
            <a:endParaRPr sz="1700">
              <a:highlight>
                <a:schemeClr val="dk1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5" name="Google Shape;95;g11b38a7e331_0_16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1b38a7e331_0_16"/>
          <p:cNvSpPr txBox="1"/>
          <p:nvPr/>
        </p:nvSpPr>
        <p:spPr>
          <a:xfrm>
            <a:off x="152400" y="1524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11b38a7e331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850" y="2571750"/>
            <a:ext cx="6572324" cy="2464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233175" y="0"/>
            <a:ext cx="81837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lang="es">
                <a:solidFill>
                  <a:srgbClr val="FFFF00"/>
                </a:solidFill>
              </a:rPr>
              <a:t>¿QUÉ CENTRO OBSERVAMOS?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03" name="Google Shape;103;p4"/>
          <p:cNvSpPr txBox="1"/>
          <p:nvPr/>
        </p:nvSpPr>
        <p:spPr>
          <a:xfrm>
            <a:off x="5278150" y="4429825"/>
            <a:ext cx="738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646300" y="4631850"/>
            <a:ext cx="374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233175" y="1049000"/>
            <a:ext cx="4934100" cy="4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s" sz="2900" u="none" cap="none" strike="noStrike">
                <a:solidFill>
                  <a:srgbClr val="FF00FF"/>
                </a:solidFill>
                <a:latin typeface="Comfortaa"/>
                <a:ea typeface="Comfortaa"/>
                <a:cs typeface="Comfortaa"/>
                <a:sym typeface="Comfortaa"/>
              </a:rPr>
              <a:t>KATRINEBERG GRUNDSÄRSKOLA </a:t>
            </a:r>
            <a:endParaRPr b="1" i="0" sz="2900" u="none" cap="none" strike="noStrike">
              <a:solidFill>
                <a:srgbClr val="FF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s" sz="2900" u="none" cap="none" strike="noStrike">
                <a:solidFill>
                  <a:srgbClr val="FF00FF"/>
                </a:solidFill>
                <a:latin typeface="Comfortaa"/>
                <a:ea typeface="Comfortaa"/>
                <a:cs typeface="Comfortaa"/>
                <a:sym typeface="Comfortaa"/>
              </a:rPr>
              <a:t>(Escuela Especial)</a:t>
            </a:r>
            <a:r>
              <a:rPr b="1" i="0" lang="es" sz="29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i="0" sz="29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s" sz="30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1" i="0" sz="30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omfortaa"/>
              <a:buChar char="●"/>
            </a:pPr>
            <a:r>
              <a:rPr b="0" i="0" lang="es" sz="2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Escuela Municipal</a:t>
            </a:r>
            <a:endParaRPr b="0" i="0" sz="2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omfortaa"/>
              <a:buChar char="●"/>
            </a:pPr>
            <a:r>
              <a:rPr b="0" i="0" lang="es" sz="2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Situada junto a la escuela primaria Katrinebergsskolan </a:t>
            </a:r>
            <a:endParaRPr b="0" i="0" sz="2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omfortaa"/>
              <a:buChar char="●"/>
            </a:pPr>
            <a:r>
              <a:rPr b="0" i="0" lang="es" sz="2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Hay dos colegios EE en</a:t>
            </a:r>
            <a:endParaRPr b="0" i="0" sz="2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s" sz="2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la ciudad: Räverkärrs y</a:t>
            </a:r>
            <a:endParaRPr b="0" i="0" sz="2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s" sz="2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Stretereds.</a:t>
            </a:r>
            <a:endParaRPr b="0" i="0" sz="2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6" name="Google Shape;106;p4"/>
          <p:cNvPicPr preferRelativeResize="0"/>
          <p:nvPr/>
        </p:nvPicPr>
        <p:blipFill rotWithShape="1">
          <a:blip r:embed="rId3">
            <a:alphaModFix/>
          </a:blip>
          <a:srcRect b="14776" l="45346" r="8535" t="37196"/>
          <a:stretch/>
        </p:blipFill>
        <p:spPr>
          <a:xfrm>
            <a:off x="5278151" y="1049000"/>
            <a:ext cx="3518300" cy="21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 txBox="1"/>
          <p:nvPr/>
        </p:nvSpPr>
        <p:spPr>
          <a:xfrm>
            <a:off x="4702050" y="3441075"/>
            <a:ext cx="40944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https://www.molndal.se/startsida/utbildning-och-barnomsorg/grundsarskola/katrinebergs-grundsarskola.html#:~:text=V%C3%A4lkommen%20till%20Katrinebergs%20grunds%C3%A4rskola%20som,b%C3%A5de%20sm%C3%A5%20och%20stora%20grupper</a:t>
            </a:r>
            <a:r>
              <a:rPr b="0" i="0" lang="es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25ade12a8e_0_65"/>
          <p:cNvSpPr txBox="1"/>
          <p:nvPr/>
        </p:nvSpPr>
        <p:spPr>
          <a:xfrm>
            <a:off x="595950" y="260000"/>
            <a:ext cx="50550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fortaa"/>
              <a:buChar char="●"/>
            </a:pPr>
            <a:r>
              <a:rPr b="0" i="0" lang="es" sz="18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Centro Escolar</a:t>
            </a:r>
            <a:endParaRPr b="0" i="0" sz="18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fortaa"/>
              <a:buChar char="●"/>
            </a:pPr>
            <a:r>
              <a:rPr b="0" i="0" lang="es" sz="18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Bosque escolar</a:t>
            </a:r>
            <a:endParaRPr b="0" i="0" sz="18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fortaa"/>
              <a:buChar char="●"/>
            </a:pPr>
            <a:r>
              <a:rPr b="0" i="0" lang="es" sz="18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Dos patios escolares con columpios, estructuras para trepar y bicicletas</a:t>
            </a:r>
            <a:endParaRPr b="0" i="0" sz="18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fortaa"/>
              <a:buChar char="●"/>
            </a:pPr>
            <a:r>
              <a:rPr b="0" i="0" lang="es" sz="18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4 aulas (6 a 12 alumnos/as en cada clase)</a:t>
            </a:r>
            <a:endParaRPr b="0" i="0" sz="18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fortaa"/>
              <a:buChar char="●"/>
            </a:pPr>
            <a:r>
              <a:rPr b="0" i="0" lang="es" sz="18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Plantilla de la escuela: maestros especiales, maestros de preescolar, educadores de activación y asistentes. </a:t>
            </a:r>
            <a:endParaRPr b="0" i="0" sz="18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fortaa"/>
              <a:buChar char="●"/>
            </a:pPr>
            <a:r>
              <a:rPr b="0" i="0" lang="es" sz="18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Plan Desarrollo Individual (IUP) para cada alumno basado en el Plan Estudios de la escuela primaria especial.</a:t>
            </a:r>
            <a:endParaRPr b="0" i="0" sz="18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fortaa"/>
              <a:buChar char="●"/>
            </a:pPr>
            <a:r>
              <a:rPr b="0" i="0" lang="es" sz="18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https://www.molndal.se/pedagog-molndal/bloggar/grundsarskolans-blogg.html</a:t>
            </a:r>
            <a:endParaRPr b="0" i="0" sz="18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3" name="Google Shape;113;g125ade12a8e_0_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0950" y="1639513"/>
            <a:ext cx="3188250" cy="186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25ade12a8e_0_71"/>
          <p:cNvSpPr txBox="1"/>
          <p:nvPr/>
        </p:nvSpPr>
        <p:spPr>
          <a:xfrm>
            <a:off x="473775" y="423650"/>
            <a:ext cx="81552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fortaa"/>
              <a:buChar char="●"/>
            </a:pPr>
            <a:r>
              <a:rPr b="0" i="0" lang="es" sz="2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Profesor de música y manualidades de la escuela cultura.</a:t>
            </a:r>
            <a:endParaRPr b="0" i="0" sz="2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fortaa"/>
              <a:buChar char="●"/>
            </a:pPr>
            <a:r>
              <a:rPr b="0" i="0" lang="es" sz="2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Apoyo del equipo: educadores especiales, terapeuta del habla, psicólogo, consejero y enfermera escolar.</a:t>
            </a:r>
            <a:endParaRPr b="0" i="0" sz="2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9" name="Google Shape;119;g125ade12a8e_0_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458" y="2571750"/>
            <a:ext cx="3201590" cy="240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25ade12a8e_0_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625" y="2571750"/>
            <a:ext cx="3201599" cy="240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>
            <p:ph type="title"/>
          </p:nvPr>
        </p:nvSpPr>
        <p:spPr>
          <a:xfrm>
            <a:off x="480150" y="587150"/>
            <a:ext cx="8183700" cy="19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lang="es">
                <a:solidFill>
                  <a:srgbClr val="FFFF00"/>
                </a:solidFill>
              </a:rPr>
              <a:t>PRINCIPALES CARACTERÍSTICAS DEL SISTEMA EDUCATIVO DE SUECIA</a:t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126" name="Google Shape;12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5125" y="2724050"/>
            <a:ext cx="3333750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2558ef9009_0_0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g12558ef9009_0_0"/>
          <p:cNvPicPr preferRelativeResize="0"/>
          <p:nvPr/>
        </p:nvPicPr>
        <p:blipFill rotWithShape="1">
          <a:blip r:embed="rId3">
            <a:alphaModFix/>
          </a:blip>
          <a:srcRect b="19707" l="4565" r="3012" t="19822"/>
          <a:stretch/>
        </p:blipFill>
        <p:spPr>
          <a:xfrm>
            <a:off x="89475" y="936350"/>
            <a:ext cx="8593574" cy="316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2558ef9009_0_13"/>
          <p:cNvSpPr txBox="1"/>
          <p:nvPr>
            <p:ph type="title"/>
          </p:nvPr>
        </p:nvSpPr>
        <p:spPr>
          <a:xfrm>
            <a:off x="392675" y="733950"/>
            <a:ext cx="4910100" cy="38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mfortaa"/>
              <a:buChar char="●"/>
            </a:pPr>
            <a:r>
              <a:rPr b="1" lang="es" sz="2100">
                <a:latin typeface="Comfortaa"/>
                <a:ea typeface="Comfortaa"/>
                <a:cs typeface="Comfortaa"/>
                <a:sym typeface="Comfortaa"/>
              </a:rPr>
              <a:t>En Suecia hay una apuesta muy firme y seria por la educación.</a:t>
            </a:r>
            <a:endParaRPr b="1" sz="21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Comfortaa"/>
              <a:ea typeface="Comfortaa"/>
              <a:cs typeface="Comfortaa"/>
              <a:sym typeface="Comfortaa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mfortaa"/>
              <a:buChar char="●"/>
            </a:pPr>
            <a:r>
              <a:rPr b="1" lang="es" sz="2100">
                <a:latin typeface="Comfortaa"/>
                <a:ea typeface="Comfortaa"/>
                <a:cs typeface="Comfortaa"/>
                <a:sym typeface="Comfortaa"/>
              </a:rPr>
              <a:t>Se entiende que la educación pública es una </a:t>
            </a:r>
            <a:r>
              <a:rPr b="1" lang="es" sz="2100" u="sng">
                <a:latin typeface="Comfortaa"/>
                <a:ea typeface="Comfortaa"/>
                <a:cs typeface="Comfortaa"/>
                <a:sym typeface="Comfortaa"/>
              </a:rPr>
              <a:t>inversión</a:t>
            </a:r>
            <a:r>
              <a:rPr b="1" lang="es" sz="2100">
                <a:latin typeface="Comfortaa"/>
                <a:ea typeface="Comfortaa"/>
                <a:cs typeface="Comfortaa"/>
                <a:sym typeface="Comfortaa"/>
              </a:rPr>
              <a:t>, no un gasto, y que va asociada por tanto a los resultados sociales, culturales y económicos de los que puede hacer gala un Estado del bienestar fuerte.</a:t>
            </a:r>
            <a:endParaRPr sz="138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38" name="Google Shape;138;g12558ef9009_0_13"/>
          <p:cNvPicPr preferRelativeResize="0"/>
          <p:nvPr/>
        </p:nvPicPr>
        <p:blipFill rotWithShape="1">
          <a:blip r:embed="rId3">
            <a:alphaModFix/>
          </a:blip>
          <a:srcRect b="11479" l="70768" r="8696" t="50471"/>
          <a:stretch/>
        </p:blipFill>
        <p:spPr>
          <a:xfrm>
            <a:off x="5535056" y="986900"/>
            <a:ext cx="3041270" cy="316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12558ef9009_0_6"/>
          <p:cNvPicPr preferRelativeResize="0"/>
          <p:nvPr/>
        </p:nvPicPr>
        <p:blipFill rotWithShape="1">
          <a:blip r:embed="rId3">
            <a:alphaModFix/>
          </a:blip>
          <a:srcRect b="24867" l="8206" r="8902" t="37899"/>
          <a:stretch/>
        </p:blipFill>
        <p:spPr>
          <a:xfrm>
            <a:off x="168150" y="261350"/>
            <a:ext cx="8807726" cy="231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12558ef9009_0_6"/>
          <p:cNvPicPr preferRelativeResize="0"/>
          <p:nvPr/>
        </p:nvPicPr>
        <p:blipFill rotWithShape="1">
          <a:blip r:embed="rId4">
            <a:alphaModFix/>
          </a:blip>
          <a:srcRect b="31905" l="8862" r="65706" t="18689"/>
          <a:stretch/>
        </p:blipFill>
        <p:spPr>
          <a:xfrm>
            <a:off x="3618700" y="2697400"/>
            <a:ext cx="2114352" cy="231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type="title"/>
          </p:nvPr>
        </p:nvSpPr>
        <p:spPr>
          <a:xfrm>
            <a:off x="213725" y="1088575"/>
            <a:ext cx="89304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40">
                <a:solidFill>
                  <a:srgbClr val="FFFF00"/>
                </a:solidFill>
              </a:rPr>
              <a:t>ATENCIÓN A LA DIVERSIDAD EN SUECIA</a:t>
            </a:r>
            <a:endParaRPr sz="4140">
              <a:solidFill>
                <a:srgbClr val="FFFF00"/>
              </a:solidFill>
            </a:endParaRPr>
          </a:p>
        </p:txBody>
      </p:sp>
      <p:pic>
        <p:nvPicPr>
          <p:cNvPr id="150" name="Google Shape;15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95358" y="2062775"/>
            <a:ext cx="4153293" cy="255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25845968ab_0_0"/>
          <p:cNvSpPr txBox="1"/>
          <p:nvPr>
            <p:ph type="title"/>
          </p:nvPr>
        </p:nvSpPr>
        <p:spPr>
          <a:xfrm>
            <a:off x="460950" y="60250"/>
            <a:ext cx="82221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" sz="2900" u="sng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TIPOS DE ESCUELAS</a:t>
            </a:r>
            <a:endParaRPr sz="2900" u="sng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g125845968ab_0_0"/>
          <p:cNvSpPr txBox="1"/>
          <p:nvPr/>
        </p:nvSpPr>
        <p:spPr>
          <a:xfrm>
            <a:off x="243700" y="907025"/>
            <a:ext cx="5673600" cy="507300"/>
          </a:xfrm>
          <a:prstGeom prst="rect">
            <a:avLst/>
          </a:prstGeom>
          <a:solidFill>
            <a:srgbClr val="FFFF00"/>
          </a:solidFill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47500" lnSpcReduction="10000"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 ENSEÑANZA ESTÁ ADAPTADA A LAS CONDICIONES Y 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NECESIDADES DE CADA ESCOLAR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125845968ab_0_0"/>
          <p:cNvSpPr txBox="1"/>
          <p:nvPr/>
        </p:nvSpPr>
        <p:spPr>
          <a:xfrm>
            <a:off x="310650" y="1510375"/>
            <a:ext cx="8522700" cy="33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b="1" i="0" lang="es" sz="1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os niños con discapacidades </a:t>
            </a:r>
            <a:r>
              <a:rPr b="1" i="0" lang="es" sz="14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no siempre pueden asistir a la escuela básica ordinaria. </a:t>
            </a:r>
            <a:endParaRPr b="1" i="0" sz="1400" u="sng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" sz="14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Distintos tipos: </a:t>
            </a:r>
            <a:endParaRPr b="0" i="0" sz="1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22250" lvl="2" marL="12001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Char char="-"/>
            </a:pPr>
            <a:r>
              <a:rPr b="1" i="0" lang="es" sz="1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Centro de educación primaria especial (grundsärskola) </a:t>
            </a:r>
            <a:endParaRPr b="0" i="0" sz="1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22250" lvl="2" marL="12001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Char char="-"/>
            </a:pPr>
            <a:r>
              <a:rPr b="1" i="0" lang="es" sz="1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Centro para personas con discapacidad (specialskola). </a:t>
            </a:r>
            <a:endParaRPr b="0" i="0" sz="1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22250" lvl="2" marL="12001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Char char="-"/>
            </a:pPr>
            <a:r>
              <a:rPr b="1" i="0" lang="es" sz="1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Escuelas Sami, con adaptaciones especiales para los indígenas Sami </a:t>
            </a:r>
            <a:endParaRPr b="0" i="0" sz="1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22250" lvl="2" marL="12001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Char char="-"/>
            </a:pPr>
            <a:r>
              <a:rPr b="1" i="0" lang="es" sz="1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Komvux , educación de adultos en el nivel primario o secundario</a:t>
            </a:r>
            <a:endParaRPr b="0" i="0" sz="1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22250" lvl="2" marL="12001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Char char="-"/>
            </a:pPr>
            <a:r>
              <a:rPr b="1" i="0" lang="es" sz="1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Realizar cursos y programas en una escuela popular superior ("folkhögskola"). Existen unas 175 en Suecia e imparten una amplia variedad de disciplinas. Pueden habilitarte para iniciar estudios universitarios. </a:t>
            </a:r>
            <a:endParaRPr b="1" i="0" sz="14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22250" lvl="2" marL="12001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Char char="-"/>
            </a:pPr>
            <a:r>
              <a:rPr b="1" i="0" lang="es" sz="14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Tras la escuela secundaria: centros de formación profesional ("yrkeshögskolan"). </a:t>
            </a:r>
            <a:endParaRPr b="0" i="0" sz="12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58" name="Google Shape;158;g125845968a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8574" y="279398"/>
            <a:ext cx="1204028" cy="12040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mis - Wikipedia, la enciclopedia libre" id="159" name="Google Shape;159;g125845968a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8573" y="1915948"/>
            <a:ext cx="1204025" cy="88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125845968ab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6788" y="2212076"/>
            <a:ext cx="882910" cy="88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125845968ab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293025">
            <a:off x="6428753" y="837343"/>
            <a:ext cx="646691" cy="646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25845968ab_0_11"/>
          <p:cNvSpPr txBox="1"/>
          <p:nvPr/>
        </p:nvSpPr>
        <p:spPr>
          <a:xfrm>
            <a:off x="152425" y="1352100"/>
            <a:ext cx="8382300" cy="36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El sistema escolar debe adaptar la enseñanza si un alumno lo necesita. </a:t>
            </a:r>
            <a:endParaRPr b="0" i="0" sz="17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4605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omfortaa"/>
              <a:buChar char="•"/>
            </a:pP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ayuda en la planificación de la jornada académica un </a:t>
            </a:r>
            <a:r>
              <a:rPr b="0" i="0" lang="es" sz="17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horario especial</a:t>
            </a: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b="0" i="0" sz="17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4605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omfortaa"/>
              <a:buChar char="•"/>
            </a:pP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un </a:t>
            </a:r>
            <a:r>
              <a:rPr b="0" i="0" lang="es" sz="17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área de enseñanza explicada de otra manera </a:t>
            </a: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o entrenamiento de habilidades adicionales</a:t>
            </a:r>
            <a:endParaRPr b="0" i="0" sz="17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4605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omfortaa"/>
              <a:buChar char="•"/>
            </a:pP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instrucciones </a:t>
            </a:r>
            <a:r>
              <a:rPr b="0" i="0" lang="es" sz="17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simplificadas</a:t>
            </a:r>
            <a:endParaRPr b="0" i="0" sz="17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4605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omfortaa"/>
              <a:buChar char="•"/>
            </a:pPr>
            <a:r>
              <a:rPr b="0" i="0" lang="es" sz="17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material</a:t>
            </a: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didáctico </a:t>
            </a:r>
            <a:r>
              <a:rPr b="0" i="0" lang="es" sz="17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adaptado</a:t>
            </a:r>
            <a:endParaRPr b="0" i="0" sz="17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4605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omfortaa"/>
              <a:buChar char="•"/>
            </a:pPr>
            <a:r>
              <a:rPr b="0" i="0" lang="es" sz="17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tecnología digital </a:t>
            </a: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con software personalizado</a:t>
            </a:r>
            <a:endParaRPr b="0" i="0" sz="17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4605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un </a:t>
            </a:r>
            <a:r>
              <a:rPr b="0" i="0" lang="es" sz="1700" u="sng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maestro de educación especial </a:t>
            </a:r>
            <a:r>
              <a:rPr b="0" i="0" lang="es" sz="17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para asistir al alumno un número de horas determinado</a:t>
            </a:r>
            <a:endParaRPr b="0" i="0" sz="17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17475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125845968ab_0_11"/>
          <p:cNvSpPr txBox="1"/>
          <p:nvPr/>
        </p:nvSpPr>
        <p:spPr>
          <a:xfrm>
            <a:off x="5187100" y="153300"/>
            <a:ext cx="37815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s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Ley de Educación que se aplica a partir del 1 de julio de 2018. </a:t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s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 regulación de la Atención a la Diversidad se encuentra en el Capítulo 3, Sección 7 de la Ley de Educación</a:t>
            </a:r>
            <a:r>
              <a:rPr b="0" i="0" lang="es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125845968ab_0_11"/>
          <p:cNvSpPr txBox="1"/>
          <p:nvPr/>
        </p:nvSpPr>
        <p:spPr>
          <a:xfrm>
            <a:off x="152425" y="326750"/>
            <a:ext cx="4195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s" sz="35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ADAPTACIONES</a:t>
            </a:r>
            <a:endParaRPr b="0" i="0" sz="3500" u="sng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g125845968ab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1125" y="540024"/>
            <a:ext cx="685975" cy="6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125845968ab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111178">
            <a:off x="5989367" y="2724666"/>
            <a:ext cx="865357" cy="8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125845968ab_0_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81762" y="2450648"/>
            <a:ext cx="885200" cy="885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125845968ab_0_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29072" y="3418204"/>
            <a:ext cx="826425" cy="8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125845968ab_0_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00749" y="87023"/>
            <a:ext cx="724100" cy="7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125845968ab_0_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82625" y="4244599"/>
            <a:ext cx="685975" cy="6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25845968ab_0_19"/>
          <p:cNvSpPr txBox="1"/>
          <p:nvPr/>
        </p:nvSpPr>
        <p:spPr>
          <a:xfrm>
            <a:off x="185275" y="228850"/>
            <a:ext cx="615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s" sz="36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APOYO ESPECIAL</a:t>
            </a:r>
            <a:endParaRPr b="0" i="0" sz="3600" u="sng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125845968ab_0_19"/>
          <p:cNvSpPr txBox="1"/>
          <p:nvPr/>
        </p:nvSpPr>
        <p:spPr>
          <a:xfrm>
            <a:off x="237477" y="967750"/>
            <a:ext cx="8704800" cy="46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0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omfortaa"/>
                <a:ea typeface="Comfortaa"/>
                <a:cs typeface="Comfortaa"/>
                <a:sym typeface="Comfortaa"/>
              </a:rPr>
              <a:t>l director es quien es responsable de garantizar que una investigación se inicie con prontitud y </a:t>
            </a:r>
            <a:endParaRPr b="0" i="0" sz="12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omfortaa"/>
                <a:ea typeface="Comfortaa"/>
                <a:cs typeface="Comfortaa"/>
                <a:sym typeface="Comfortaa"/>
              </a:rPr>
              <a:t>quien luego decide sobre el apoyo especial. </a:t>
            </a:r>
            <a:endParaRPr b="0" i="0" sz="12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" sz="1200" u="sng" cap="none" strike="noStrike">
                <a:solidFill>
                  <a:srgbClr val="000000"/>
                </a:solidFill>
                <a:highlight>
                  <a:srgbClr val="00FFFF"/>
                </a:highlight>
                <a:latin typeface="Comfortaa"/>
                <a:ea typeface="Comfortaa"/>
                <a:cs typeface="Comfortaa"/>
                <a:sym typeface="Comfortaa"/>
              </a:rPr>
              <a:t>El apoyo especial debe documentarse en un llamado programa de acción.Algunos ejemplos de apoyo especial</a:t>
            </a:r>
            <a:endParaRPr b="0" i="0" sz="12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09550" lvl="0" marL="28575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mfortaa"/>
              <a:buChar char="•"/>
            </a:pPr>
            <a:r>
              <a:rPr b="1" i="0" lang="es" sz="1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contacto con un maestro de educación especial durante un período más prolongado</a:t>
            </a:r>
            <a:endParaRPr b="0" i="0" sz="1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09550" lvl="0" marL="28575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mfortaa"/>
              <a:buChar char="•"/>
            </a:pPr>
            <a:r>
              <a:rPr b="1" i="0" lang="es" sz="1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incorporación a un grupo de enseñanza especial</a:t>
            </a:r>
            <a:endParaRPr b="0" i="0" sz="1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09550" lvl="0" marL="28575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mfortaa"/>
              <a:buChar char="•"/>
            </a:pPr>
            <a:r>
              <a:rPr b="1" i="0" lang="es" sz="1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asistente estudiantil que presta apoyo al alumno durante la jornada escolar</a:t>
            </a:r>
            <a:endParaRPr b="0" i="0" sz="1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209550" lvl="0" marL="28575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mfortaa"/>
              <a:buChar char="•"/>
            </a:pPr>
            <a:r>
              <a:rPr b="1" i="0" lang="es" sz="1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acceso a orientación de estudios en su idioma materno o en otra lengua en que haya estudiado en el pasado. .</a:t>
            </a:r>
            <a:endParaRPr b="0" i="0" sz="1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5240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mfortaa"/>
              <a:buChar char="•"/>
            </a:pPr>
            <a:r>
              <a:rPr b="1" i="0" lang="es" sz="1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curso de estudio adaptado, lo que significa desviaciones del horario y de las materias y objetivos que se aplican a la educación, por ejemplo, que se elimine una materia o partes de una o más materias</a:t>
            </a:r>
            <a:endParaRPr b="0" i="0" sz="1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5240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mfortaa"/>
              <a:buChar char="•"/>
            </a:pPr>
            <a:r>
              <a:rPr b="1" i="0" lang="es" sz="1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programa reducido en la escuela secundaria superior - con las mismas condiciones que para el programa de estudio adaptado pero vinculado a cursos</a:t>
            </a:r>
            <a:endParaRPr b="0" i="0" sz="1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5240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mfortaa"/>
              <a:buChar char="•"/>
            </a:pPr>
            <a:r>
              <a:rPr b="1" i="0" lang="es" sz="12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reducción del programa nacional en la escuela secundaria superior especial.</a:t>
            </a:r>
            <a:endParaRPr b="0" i="0" sz="1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18415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t/>
            </a:r>
            <a:endParaRPr b="1" i="0" sz="72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1" name="Google Shape;181;g125845968ab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2124" y="101150"/>
            <a:ext cx="840150" cy="84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125845968ab_0_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5025" y="101147"/>
            <a:ext cx="840150" cy="84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25ade12a8e_0_5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lang="es" sz="4700">
                <a:solidFill>
                  <a:srgbClr val="FFFF00"/>
                </a:solidFill>
              </a:rPr>
              <a:t>FORTSÄTTNING FÖLJER …</a:t>
            </a:r>
            <a:endParaRPr b="1" sz="4700">
              <a:solidFill>
                <a:srgbClr val="FFFF00"/>
              </a:solidFill>
            </a:endParaRPr>
          </a:p>
        </p:txBody>
      </p:sp>
      <p:pic>
        <p:nvPicPr>
          <p:cNvPr id="188" name="Google Shape;188;g125ade12a8e_0_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50" y="307815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